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57" r:id="rId4"/>
    <p:sldId id="259" r:id="rId5"/>
    <p:sldId id="261" r:id="rId6"/>
    <p:sldId id="269" r:id="rId7"/>
    <p:sldId id="262" r:id="rId8"/>
    <p:sldId id="270" r:id="rId9"/>
    <p:sldId id="271" r:id="rId10"/>
    <p:sldId id="272" r:id="rId11"/>
    <p:sldId id="263" r:id="rId12"/>
    <p:sldId id="264" r:id="rId13"/>
    <p:sldId id="265" r:id="rId14"/>
    <p:sldId id="266" r:id="rId15"/>
    <p:sldId id="267" r:id="rId16"/>
    <p:sldId id="273" r:id="rId17"/>
    <p:sldId id="268" r:id="rId18"/>
    <p:sldId id="274" r:id="rId19"/>
    <p:sldId id="277" r:id="rId20"/>
    <p:sldId id="275" r:id="rId21"/>
    <p:sldId id="276" r:id="rId22"/>
    <p:sldId id="279" r:id="rId23"/>
    <p:sldId id="292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-198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3EE7F-6256-400E-B2AB-DB715755F82D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DAFB7-C2DD-4277-A454-CA56270F01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024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(Advanced Technology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0CBFA-5FA3-4905-8709-262ABC876B7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042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(Advanced Technology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b="1" dirty="0" smtClean="0"/>
              <a:t>ITX </a:t>
            </a:r>
            <a:r>
              <a:rPr lang="en-US" dirty="0" smtClean="0"/>
              <a:t>Information Technology </a:t>
            </a:r>
            <a:r>
              <a:rPr lang="en-US" dirty="0" err="1" smtClean="0"/>
              <a:t>eXtended</a:t>
            </a:r>
            <a:r>
              <a:rPr lang="en-US" dirty="0" smtClean="0"/>
              <a:t> 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0CBFA-5FA3-4905-8709-262ABC876B7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20718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PS2=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 System/2 (1987)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VGA=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Graphics Array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D-Sub=D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SUBminiature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=External Serial Advanced Technology Attachment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ATA=Advanced Technology Attachment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SATA=Serial Advanced Technology Attachment</a:t>
            </a:r>
          </a:p>
          <a:p>
            <a:r>
              <a:rPr lang="en-US" dirty="0" smtClean="0"/>
              <a:t>S/PDIF=(Sony/Philips Digital </a:t>
            </a:r>
            <a:r>
              <a:rPr lang="en-US" dirty="0" err="1" smtClean="0"/>
              <a:t>InterFace</a:t>
            </a:r>
            <a:r>
              <a:rPr lang="en-US" dirty="0" smtClean="0"/>
              <a:t>) A serial interface for transferring digital audio from CD and DVD players to amplifiers and TVs. S/PDIF is typically used to transmit PCM and Dolby Digital 5.1</a:t>
            </a:r>
          </a:p>
          <a:p>
            <a:r>
              <a:rPr lang="en-US" dirty="0" smtClean="0"/>
              <a:t>RJ45=Registered jack-45</a:t>
            </a:r>
          </a:p>
          <a:p>
            <a:r>
              <a:rPr lang="en-US" dirty="0" smtClean="0"/>
              <a:t>IEEE=Institute of Electrical and Electronics Engineers (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 Performance Serial Bus, is an electronics standard for connecting devices to your personal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... A simple common plug-in serial connector on the back of your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 on many different types of peripheral devices.)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0CBFA-5FA3-4905-8709-262ABC876B7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85093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D49C58-6E94-4F0B-87EA-CC566D9EDBFB}" type="slidenum">
              <a:rPr lang="en-GB" altLang="en-US"/>
              <a:pPr eaLnBrk="1" hangingPunct="1"/>
              <a:t>8</a:t>
            </a:fld>
            <a:endParaRPr lang="en-GB" alt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0800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 Pin Peripheral Power Connector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connector”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0CBFA-5FA3-4905-8709-262ABC876B7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1743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PCI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 Component Interconnect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/Interface (PC Bus)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90CBFA-5FA3-4905-8709-262ABC876B7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3257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D1EBFB-344F-4E53-8989-3D4F3C7450F6}" type="slidenum">
              <a:rPr lang="en-GB" altLang="en-US"/>
              <a:pPr>
                <a:spcBef>
                  <a:spcPct val="0"/>
                </a:spcBef>
              </a:pPr>
              <a:t>17</a:t>
            </a:fld>
            <a:endParaRPr lang="en-GB" altLang="en-US"/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0753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AA05F6-EE62-48FF-B737-BA3FF529E4EB}" type="slidenum">
              <a:rPr lang="en-GB" altLang="en-US"/>
              <a:pPr>
                <a:spcBef>
                  <a:spcPct val="0"/>
                </a:spcBef>
              </a:pPr>
              <a:t>32</a:t>
            </a:fld>
            <a:endParaRPr lang="en-GB" alt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275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49454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3474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3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332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7596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3596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67963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9139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3447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912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0879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837FE-679B-4621-A237-CE7644CC6F22}" type="datetimeFigureOut">
              <a:rPr lang="en-US" smtClean="0"/>
              <a:pPr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1B240-B687-4DA0-8ACB-7E1ACE163F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225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4/4f/PSU-gold-full_set.jp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google.com/url?sa=i&amp;rct=j&amp;q=&amp;esrc=s&amp;frm=1&amp;source=images&amp;cd=&amp;cad=rja&amp;docid=9tlNkdHSdLAfKM&amp;tbnid=K5eXA7SZKZcgmM:&amp;ved=0CAUQjRw&amp;url=http://en.wikipedia.org/wiki/Heat_sink&amp;ei=D4dDUo2EOcjuqQGXo4Bg&amp;bvm=bv.53217764,d.aWM&amp;psig=AFQjCNGdJDjwa2Al2kkrcdAwqBOXL3QqGA&amp;ust=1380243596803508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google.com/url?sa=i&amp;rct=j&amp;q=&amp;esrc=s&amp;frm=1&amp;source=images&amp;cd=&amp;cad=rja&amp;docid=NsmYhEPuKe7FTM&amp;tbnid=6XLPmJxQf6rEEM:&amp;ved=0CAUQjRw&amp;url=http://www.diytrade.com/china/pd/3985245/CPU_Liquid_Cooler.html&amp;ei=94dDUu6aCMe5rQHZpoHQBw&amp;bvm=bv.53217764,d.aWM&amp;psig=AFQjCNGTv45JQ0OwZXmxcYxQh-zPYUiMUw&amp;ust=138024381535821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://www.google.com/url?sa=i&amp;rct=j&amp;q=&amp;esrc=s&amp;frm=1&amp;source=images&amp;cd=&amp;cad=rja&amp;docid=ktXbF3Fjikuz6M&amp;tbnid=d84Cl57vYYmLPM:&amp;ved=0CAUQjRw&amp;url=http://techwiseuk.com/test-your-pcs-cpu-processor-is-working-correctly/&amp;ei=eX9DUvKWBsjSrQGU74CIAQ&amp;bvm=bv.53217764,d.aWM&amp;psig=AFQjCNFF7XH5giVSVnYtgAyi6AjMOlwbWQ&amp;ust=138024164994230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://www.google.com/url?sa=i&amp;rct=j&amp;q=&amp;esrc=s&amp;frm=1&amp;source=images&amp;cd=&amp;cad=rja&amp;docid=og7W-6C_47Y2_M&amp;tbnid=gMyT5uOYLr_fDM:&amp;ved=0CAUQjRw&amp;url=http://setiathome.berkeley.edu/forum_thread.php?id=56300&amp;ei=soFDUoyWBsLoqgGT14DgDA&amp;bvm=bv.53217764,d.aWM&amp;psig=AFQjCNE0cuE9GxqdattzbhR0mJykuR71jg&amp;ust=138024221807397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://www.google.com/url?sa=i&amp;rct=j&amp;q=&amp;esrc=s&amp;frm=1&amp;source=images&amp;cd=&amp;cad=rja&amp;docid=fPv2qLZyGpInsM&amp;tbnid=2vJXgQ2sFVCUjM:&amp;ved=0CAUQjRw&amp;url=http://pchardware.wikia.com/wiki/File:RAM_slots.jpg&amp;ei=34FDUu2UGsGlrAH9-oD4Ag&amp;bvm=bv.53217764,d.aWM&amp;psig=AFQjCNFLFAAYFdE_FVvBll3fdbSWAV0j7Q&amp;ust=138024226879253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//upload.wikimedia.org/wikipedia/commons/f/f8/Laptop-hard-drive-exposed.jpg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google.com/url?sa=i&amp;rct=j&amp;q=&amp;esrc=s&amp;frm=1&amp;source=images&amp;cd=&amp;cad=rja&amp;docid=HAgo5nFCQ8UHaM&amp;tbnid=xARt4qHJCuYDyM:&amp;ved=0CAUQjRw&amp;url=http://www.bypassbrowser.com/dedicated-graphics-card-or-integrated-graphics.html&amp;ei=lHtDUqvFKoKPrAHzv4GABw&amp;bvm=bv.53217764,d.aWM&amp;psig=AFQjCNHIsTFItaYRjcR9Xom2y6Dr3KT3BA&amp;ust=1380240628300523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nuJnVbq4PMp-xM&amp;tbnid=JWrQjNhANhYasM:&amp;ved=0CAUQjRw&amp;url=http://3dvision-blog.com/8276-the-successor-of-gtx-560-ti-is-here-meet-the-geforce-gtx-660-ti/&amp;ei=AHtDUrGQKYj8qwG_44HIDg&amp;bvm=bv.53217764,d.aWM&amp;psig=AFQjCNFkVgUHYIfJHGlVaAeseVFtWqC7sQ&amp;ust=1380240493924653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www.google.com/url?sa=i&amp;rct=j&amp;q=&amp;esrc=s&amp;frm=1&amp;source=images&amp;cd=&amp;cad=rja&amp;docid=GTs3i9S5O97A1M&amp;tbnid=9I-bg5gouNtO_M:&amp;ved=0CAUQjRw&amp;url=http://komputer-learning.blogspot.com/2011/05/network-interface-card.html&amp;ei=Kn5DUoPKOoTnqQGo34HwBA&amp;bvm=bv.53217764,d.aWM&amp;psig=AFQjCNGXoMId8wD0Knty7Zs6Ebvn0Ly-Mw&amp;ust=13802413139051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hyperlink" Target="http://www.google.com/url?sa=i&amp;rct=j&amp;q=&amp;esrc=s&amp;frm=1&amp;source=images&amp;cd=&amp;cad=rja&amp;docid=47Jft-xvqCj5QM&amp;tbnid=ymqEcxdvt_rvjM:&amp;ved=0CAUQjRw&amp;url=http://www.tomshardware.com/reviews/pc-interfaces-101,1177-9.html&amp;ei=kX1DUoSRKcr1qAHXuIDABg&amp;bvm=bv.53217764,d.aWM&amp;psig=AFQjCNE220mjhEkf91gpp4uKPnSp3ikHbA&amp;ust=1380241166896590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google.com/url?sa=i&amp;rct=j&amp;q=&amp;esrc=s&amp;frm=1&amp;source=images&amp;cd=&amp;cad=rja&amp;docid=t-GbxWVG6DagVM&amp;tbnid=Us3qWHQ8jpBDOM:&amp;ved=0CAUQjRw&amp;url=http://store.generalsales.com/product_info.php?products_id=1891&amp;osCsid=a66194fca8a8eda6cbe5c5a&amp;ei=AH5DUo6KEIzfqAG7s4HYBQ&amp;bvm=bv.53217764,d.aWM&amp;psig=AFQjCNHmSCGhhKJcgT5HU241eB4RlDJKVw&amp;ust=1380241277285794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hyperlink" Target="http://www.google.com/url?sa=i&amp;rct=j&amp;q=&amp;esrc=s&amp;frm=1&amp;source=images&amp;cd=&amp;cad=rja&amp;docid=GTs3i9S5O97A1M&amp;tbnid=9I-bg5gouNtO_M:&amp;ved=0CAUQjRw&amp;url=http://komputer-learning.blogspot.com/2011/05/network-interface-card.html&amp;ei=Kn5DUoPKOoTnqQGo34HwBA&amp;bvm=bv.53217764,d.aWM&amp;psig=AFQjCNGXoMId8wD0Knty7Zs6Ebvn0Ly-Mw&amp;ust=138024131390517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google.com/url?sa=i&amp;source=images&amp;cd=&amp;cad=rja&amp;docid=QNS3eaGVHhtJIM&amp;tbnid=Oew0BcEnStWHGM:&amp;ved=0CAgQjRwwAA&amp;url=http://amigakit.leamancomputing.com/catalog/index.php?cPath=24&amp;ei=bYBDUrObCcGbqgHCkIHgCA&amp;psig=AFQjCNH1UwyhyyX0_eCWJ-XvSi9R8SyLEw&amp;ust=1380241901209163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hyperlink" Target="http://www.google.com/url?sa=i&amp;source=images&amp;cd=&amp;cad=rja&amp;docid=pHNPlCeicv6_uM&amp;tbnid=HqUAJX2bwKyitM:&amp;ved=0CAgQjRwwADgT&amp;url=http://www.buildeasypc.com/hw/howto/install_sata_hard_drive.htm&amp;ei=cIBDUq_gJ4f-qwHE-YDQBA&amp;psig=AFQjCNH8XBsoW4zQ5oqFWbf2KnCKr8rBng&amp;ust=138024190471548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//upload.wikimedia.org/wikipedia/commons/0/0c/A790GXH-128M-Motherboard.jp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77780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Parts of Computer Hardware</a:t>
            </a:r>
            <a:b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1</a:t>
            </a:r>
            <a:endParaRPr lang="en-US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34559"/>
            <a:ext cx="9713843" cy="2705998"/>
          </a:xfrm>
        </p:spPr>
        <p:txBody>
          <a:bodyPr>
            <a:normAutofit/>
          </a:bodyPr>
          <a:lstStyle/>
          <a:p>
            <a:r>
              <a:rPr lang="en-US" dirty="0" smtClean="0"/>
              <a:t>Information &amp; Communication Technology</a:t>
            </a:r>
          </a:p>
          <a:p>
            <a:endParaRPr lang="en-US" dirty="0" smtClean="0"/>
          </a:p>
          <a:p>
            <a:r>
              <a:rPr lang="en-US" dirty="0" smtClean="0"/>
              <a:t>Department </a:t>
            </a:r>
            <a:r>
              <a:rPr lang="en-US" dirty="0" smtClean="0"/>
              <a:t>of Computer Science</a:t>
            </a:r>
          </a:p>
          <a:p>
            <a:r>
              <a:rPr lang="en-US" dirty="0" smtClean="0"/>
              <a:t>Sukkur IBA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5040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Supply Connectors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18210" y="1690688"/>
            <a:ext cx="6638651" cy="4940392"/>
          </a:xfrm>
        </p:spPr>
      </p:pic>
    </p:spTree>
    <p:extLst>
      <p:ext uri="{BB962C8B-B14F-4D97-AF65-F5344CB8AC3E}">
        <p14:creationId xmlns:p14="http://schemas.microsoft.com/office/powerpoint/2010/main" xmlns="" val="3746674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PSU Cables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cables plug into the motherboard, others plug into the hard drive or video card. </a:t>
            </a:r>
            <a:endParaRPr lang="en-US" dirty="0"/>
          </a:p>
        </p:txBody>
      </p:sp>
      <p:pic>
        <p:nvPicPr>
          <p:cNvPr id="17410" name="Picture 2" descr="File:PSU-gold-full set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429001"/>
            <a:ext cx="7620000" cy="297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39362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48" y="181525"/>
            <a:ext cx="10515600" cy="132556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Power Supply Connectors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775" y="1876002"/>
            <a:ext cx="2181225" cy="1382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2199167"/>
            <a:ext cx="2409825" cy="1676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05001" y="1552837"/>
            <a:ext cx="3394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 Pin Peripheral Power Connector</a:t>
            </a:r>
          </a:p>
          <a:p>
            <a:pPr algn="ctr"/>
            <a:r>
              <a:rPr lang="en-US" b="1" dirty="0"/>
              <a:t>“</a:t>
            </a:r>
            <a:r>
              <a:rPr lang="en-US" b="1" dirty="0" err="1"/>
              <a:t>molex</a:t>
            </a:r>
            <a:r>
              <a:rPr lang="en-US" b="1" dirty="0"/>
              <a:t> connector”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314" y="4876800"/>
            <a:ext cx="2751956" cy="183463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25275" y="4490941"/>
            <a:ext cx="3439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ATX 20 Pin Main Power Connector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26982" y="4507467"/>
            <a:ext cx="3439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ATX 24 Pin Main Power Connector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082" y="4937666"/>
            <a:ext cx="2766718" cy="184447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026982" y="1490887"/>
            <a:ext cx="1792228" cy="19438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44082" y="1417638"/>
            <a:ext cx="234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SATA Power Connector</a:t>
            </a:r>
          </a:p>
        </p:txBody>
      </p:sp>
    </p:spTree>
    <p:extLst>
      <p:ext uri="{BB962C8B-B14F-4D97-AF65-F5344CB8AC3E}">
        <p14:creationId xmlns:p14="http://schemas.microsoft.com/office/powerpoint/2010/main" xmlns="" val="226964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Common Power Supply Connectors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8452" y="2568848"/>
            <a:ext cx="3286125" cy="21907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52253" y="2199516"/>
            <a:ext cx="3313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 Pin ATX +12V Power Connector</a:t>
            </a:r>
          </a:p>
        </p:txBody>
      </p:sp>
      <p:sp>
        <p:nvSpPr>
          <p:cNvPr id="7" name="Rectangle 6"/>
          <p:cNvSpPr/>
          <p:nvPr/>
        </p:nvSpPr>
        <p:spPr>
          <a:xfrm>
            <a:off x="1994452" y="2107183"/>
            <a:ext cx="502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8 Pin EPS +12V Power Connector</a:t>
            </a:r>
          </a:p>
          <a:p>
            <a:r>
              <a:rPr lang="en-US" dirty="0"/>
              <a:t>This connector is often used to provide extra power for high-end video cards.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252" y="2997688"/>
            <a:ext cx="1809750" cy="1885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3399" y="4883638"/>
            <a:ext cx="2028613" cy="178593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37945" y="4514306"/>
            <a:ext cx="3490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 Pin PCI Express Power Connector</a:t>
            </a:r>
          </a:p>
        </p:txBody>
      </p:sp>
    </p:spTree>
    <p:extLst>
      <p:ext uri="{BB962C8B-B14F-4D97-AF65-F5344CB8AC3E}">
        <p14:creationId xmlns:p14="http://schemas.microsoft.com/office/powerpoint/2010/main" xmlns="" val="3296507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upload.wikimedia.org/wikipedia/commons/2/25/AMD_heatsink_and_fan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6975" y="3150706"/>
            <a:ext cx="5248275" cy="350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Cooling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There are many ways to cool a computer.</a:t>
            </a:r>
          </a:p>
          <a:p>
            <a:r>
              <a:rPr lang="en-US" dirty="0" smtClean="0"/>
              <a:t>Air Cooling uses many fans and metal heat sinks that soak up the heat, away from</a:t>
            </a:r>
            <a:r>
              <a:rPr lang="en-US" dirty="0"/>
              <a:t> </a:t>
            </a:r>
            <a:r>
              <a:rPr lang="en-US" dirty="0" smtClean="0"/>
              <a:t>the delicate computer parts. 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3477439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Liquid Cooling Options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uses decide on liquid cooling options. These options circulate water inside the computer in tubes using a pump to pull excess heat away.</a:t>
            </a:r>
            <a:endParaRPr lang="en-US" dirty="0"/>
          </a:p>
        </p:txBody>
      </p:sp>
      <p:pic>
        <p:nvPicPr>
          <p:cNvPr id="16386" name="Picture 2" descr="http://img.diytrade.com/cdimg/700330/5513118/0/1206704323/CPU_Liquid_Cooler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1" y="3165835"/>
            <a:ext cx="5095875" cy="327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638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 Processing Unit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CPU is the hardware within a computer that carries out the instructions of a computer program by performing the basic operations of the system.</a:t>
            </a:r>
            <a:endParaRPr lang="en-US" dirty="0"/>
          </a:p>
        </p:txBody>
      </p:sp>
      <p:pic>
        <p:nvPicPr>
          <p:cNvPr id="8194" name="Picture 2" descr="http://techwiseuk.com/wp-content/uploads/2012/09/CPU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22653"/>
            <a:ext cx="3810000" cy="35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85438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Processor</a:t>
            </a:r>
            <a:endParaRPr lang="en-US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271270" y="1403335"/>
            <a:ext cx="1004926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IE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central processing unit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altLang="en-US" sz="2400" dirty="0"/>
              <a:t>An </a:t>
            </a:r>
            <a:r>
              <a:rPr lang="en-IE" altLang="en-US" sz="2400" b="1" dirty="0"/>
              <a:t>integrated circuit </a:t>
            </a:r>
            <a:r>
              <a:rPr lang="en-IE" altLang="en-US" sz="2400" dirty="0"/>
              <a:t>(IC) supplied on a single silicon chip.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altLang="en-US" sz="2400" dirty="0"/>
              <a:t>It’s function is to control all the computers functions.  The main processor manufacturers are:</a:t>
            </a:r>
          </a:p>
          <a:p>
            <a:pPr eaLnBrk="1" hangingPunct="1"/>
            <a:endParaRPr lang="en-IE" altLang="en-US" sz="24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IE" altLang="en-US" sz="2400" b="1" dirty="0"/>
              <a:t>AMD</a:t>
            </a:r>
            <a:r>
              <a:rPr lang="en-IE" altLang="en-US" sz="2400" dirty="0"/>
              <a:t>  -  Athlon(desktop) and </a:t>
            </a:r>
            <a:r>
              <a:rPr lang="en-IE" altLang="en-US" sz="2400" dirty="0" err="1"/>
              <a:t>Turion</a:t>
            </a:r>
            <a:r>
              <a:rPr lang="en-IE" altLang="en-US" sz="2400" dirty="0"/>
              <a:t> (laptop)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IE" altLang="en-US" sz="2400" b="1" dirty="0"/>
              <a:t>Intel</a:t>
            </a:r>
            <a:r>
              <a:rPr lang="en-IE" altLang="en-US" sz="2400" dirty="0"/>
              <a:t>  -	  Pentium(desktop) and Centrino (mobile)</a:t>
            </a:r>
          </a:p>
          <a:p>
            <a:pPr eaLnBrk="1" hangingPunct="1"/>
            <a:r>
              <a:rPr lang="en-IE" altLang="en-US" sz="2400" dirty="0"/>
              <a:t> 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700008" y="4857750"/>
            <a:ext cx="4500563" cy="2000250"/>
            <a:chOff x="108049938" y="107153952"/>
            <a:chExt cx="4459362" cy="2386898"/>
          </a:xfrm>
        </p:grpSpPr>
        <p:sp>
          <p:nvSpPr>
            <p:cNvPr id="22534" name="Text Box 8"/>
            <p:cNvSpPr txBox="1">
              <a:spLocks noChangeArrowheads="1"/>
            </p:cNvSpPr>
            <p:nvPr/>
          </p:nvSpPr>
          <p:spPr bwMode="auto">
            <a:xfrm>
              <a:off x="111709200" y="108108750"/>
              <a:ext cx="800100" cy="438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576" tIns="36576" rIns="36576" bIns="36576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IE" altLang="en-US" sz="1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AMD</a:t>
              </a:r>
            </a:p>
            <a:p>
              <a:pPr eaLnBrk="1" hangingPunct="1"/>
              <a:r>
                <a:rPr lang="en-IE" altLang="en-US" sz="1200" b="1">
                  <a:solidFill>
                    <a:srgbClr val="000000"/>
                  </a:solidFill>
                  <a:latin typeface="Times New Roman" panose="02020603050405020304" pitchFamily="18" charset="0"/>
                </a:rPr>
                <a:t>Processor</a:t>
              </a:r>
              <a:endParaRPr lang="en-US" altLang="en-US"/>
            </a:p>
          </p:txBody>
        </p:sp>
        <p:pic>
          <p:nvPicPr>
            <p:cNvPr id="22535" name="Picture 9" descr="AMD_Turion64_lid_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5692" t="14650" r="13710" b="13365"/>
            <a:stretch>
              <a:fillRect/>
            </a:stretch>
          </p:blipFill>
          <p:spPr bwMode="auto">
            <a:xfrm>
              <a:off x="108049938" y="107153952"/>
              <a:ext cx="3642462" cy="2386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55073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Volatile Memory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41783"/>
            <a:ext cx="8229600" cy="4678363"/>
          </a:xfrm>
        </p:spPr>
        <p:txBody>
          <a:bodyPr>
            <a:noAutofit/>
          </a:bodyPr>
          <a:lstStyle/>
          <a:p>
            <a:endParaRPr lang="en-US" sz="3300" u="sng" dirty="0" smtClean="0"/>
          </a:p>
          <a:p>
            <a:r>
              <a:rPr lang="en-US" sz="3300" u="sng" dirty="0" smtClean="0"/>
              <a:t>RAM</a:t>
            </a:r>
            <a:r>
              <a:rPr lang="en-US" sz="3300" dirty="0" smtClean="0"/>
              <a:t> </a:t>
            </a:r>
            <a:r>
              <a:rPr lang="en-US" sz="3300" dirty="0"/>
              <a:t>or </a:t>
            </a:r>
            <a:r>
              <a:rPr lang="en-US" sz="3300" u="sng" dirty="0"/>
              <a:t>random access memory </a:t>
            </a:r>
            <a:r>
              <a:rPr lang="en-US" sz="3300" dirty="0"/>
              <a:t>is the components of your computer that are used for short term storage. </a:t>
            </a:r>
            <a:endParaRPr lang="en-US" sz="3300" dirty="0" smtClean="0"/>
          </a:p>
          <a:p>
            <a:endParaRPr lang="en-US" sz="3300" dirty="0"/>
          </a:p>
          <a:p>
            <a:r>
              <a:rPr lang="en-IE" altLang="en-US" sz="3600" dirty="0" smtClean="0"/>
              <a:t>Data, programs currently in use are held in RAM</a:t>
            </a:r>
          </a:p>
          <a:p>
            <a:endParaRPr lang="en-US" sz="3300" dirty="0"/>
          </a:p>
          <a:p>
            <a:r>
              <a:rPr lang="en-US" sz="3300" dirty="0"/>
              <a:t>Anything stored in RAM will be lost when the computer powers down.</a:t>
            </a:r>
            <a:br>
              <a:rPr lang="en-US" sz="3300" dirty="0"/>
            </a:b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xmlns="" val="4166441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 Volatile Memory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ROM</a:t>
            </a:r>
            <a:r>
              <a:rPr lang="en-US" dirty="0" smtClean="0"/>
              <a:t> stands for Read Only Memory. The memory from which we can only read but cannot write on it. This type of memory is non-volatile. The information is stored permanently in such memories during manufacture. A </a:t>
            </a:r>
            <a:r>
              <a:rPr lang="en-US" b="1" dirty="0" smtClean="0"/>
              <a:t>ROM</a:t>
            </a:r>
            <a:r>
              <a:rPr lang="en-US" dirty="0" smtClean="0"/>
              <a:t> stores such instructions that are required to start a computer.</a:t>
            </a:r>
          </a:p>
          <a:p>
            <a:endParaRPr lang="en-US" dirty="0" smtClean="0"/>
          </a:p>
          <a:p>
            <a:r>
              <a:rPr lang="en-IE" altLang="en-US" dirty="0"/>
              <a:t>Contain Boot </a:t>
            </a:r>
            <a:r>
              <a:rPr lang="en-IE" altLang="en-US" dirty="0" smtClean="0"/>
              <a:t>Firmware / BIOS</a:t>
            </a:r>
            <a:endParaRPr lang="en-IE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0377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Parts of Computer Hardware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40963" y="1701070"/>
            <a:ext cx="7872280" cy="46799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t" anchorCtr="0"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67219" y="1725773"/>
            <a:ext cx="1902590" cy="21507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Input </a:t>
            </a:r>
          </a:p>
          <a:p>
            <a:pPr algn="ctr"/>
            <a:r>
              <a:rPr lang="en-US" dirty="0" smtClean="0"/>
              <a:t>Devices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967218" y="4068533"/>
            <a:ext cx="1937711" cy="210718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</a:t>
            </a:r>
          </a:p>
          <a:p>
            <a:pPr algn="ctr"/>
            <a:r>
              <a:rPr lang="en-US" dirty="0" smtClean="0"/>
              <a:t>Devices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876415" y="3242858"/>
            <a:ext cx="1036033" cy="161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6200000">
            <a:off x="3201252" y="3856366"/>
            <a:ext cx="667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126997" y="3454863"/>
            <a:ext cx="1657421" cy="130143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Microprocessor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869809" y="3438875"/>
            <a:ext cx="1036033" cy="161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904930" y="4502174"/>
            <a:ext cx="1036033" cy="161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896678" y="4654574"/>
            <a:ext cx="1036033" cy="161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700869" y="5117084"/>
            <a:ext cx="6452662" cy="88713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 Unit (RAM, ROM, Cache)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00869" y="2025748"/>
            <a:ext cx="6412608" cy="10746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STORAGE DEVICES </a:t>
            </a:r>
          </a:p>
          <a:p>
            <a:pPr algn="ctr"/>
            <a:r>
              <a:rPr lang="en-US" dirty="0" smtClean="0"/>
              <a:t>(Hard Disk, CD Drive, DVD Drive, Floppy Drive etc.)</a:t>
            </a:r>
            <a:endParaRPr lang="en-US" dirty="0"/>
          </a:p>
        </p:txBody>
      </p:sp>
      <p:sp>
        <p:nvSpPr>
          <p:cNvPr id="33" name="Round Diagonal Corner Rectangle 32"/>
          <p:cNvSpPr/>
          <p:nvPr/>
        </p:nvSpPr>
        <p:spPr>
          <a:xfrm>
            <a:off x="7061982" y="3454991"/>
            <a:ext cx="2025747" cy="1255711"/>
          </a:xfrm>
          <a:prstGeom prst="round2Diag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Extended Slots</a:t>
            </a:r>
            <a:endParaRPr lang="en-US" dirty="0"/>
          </a:p>
        </p:txBody>
      </p:sp>
      <p:sp>
        <p:nvSpPr>
          <p:cNvPr id="34" name="Quad Arrow Callout 33"/>
          <p:cNvSpPr/>
          <p:nvPr/>
        </p:nvSpPr>
        <p:spPr>
          <a:xfrm>
            <a:off x="9309093" y="3332209"/>
            <a:ext cx="1721284" cy="1553107"/>
          </a:xfrm>
          <a:prstGeom prst="quadArrow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</a:t>
            </a:r>
          </a:p>
          <a:p>
            <a:pPr algn="ctr"/>
            <a:r>
              <a:rPr lang="en-US" dirty="0" smtClean="0"/>
              <a:t>Supply</a:t>
            </a:r>
            <a:endParaRPr lang="en-US" dirty="0"/>
          </a:p>
        </p:txBody>
      </p:sp>
      <p:sp>
        <p:nvSpPr>
          <p:cNvPr id="38" name="Left-Right Arrow 37"/>
          <p:cNvSpPr/>
          <p:nvPr/>
        </p:nvSpPr>
        <p:spPr>
          <a:xfrm>
            <a:off x="3925924" y="3718382"/>
            <a:ext cx="1186034" cy="46114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Left-Right Arrow 39"/>
          <p:cNvSpPr/>
          <p:nvPr/>
        </p:nvSpPr>
        <p:spPr>
          <a:xfrm>
            <a:off x="6358283" y="4449288"/>
            <a:ext cx="1186034" cy="46114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Left-Right Arrow 40"/>
          <p:cNvSpPr/>
          <p:nvPr/>
        </p:nvSpPr>
        <p:spPr>
          <a:xfrm>
            <a:off x="8580350" y="4407840"/>
            <a:ext cx="1186034" cy="46114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Left-Right Arrow 41"/>
          <p:cNvSpPr/>
          <p:nvPr/>
        </p:nvSpPr>
        <p:spPr>
          <a:xfrm rot="5400000">
            <a:off x="4786107" y="4748282"/>
            <a:ext cx="1186034" cy="46114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Left-Right Arrow 43"/>
          <p:cNvSpPr/>
          <p:nvPr/>
        </p:nvSpPr>
        <p:spPr>
          <a:xfrm rot="5400000">
            <a:off x="4729430" y="2827014"/>
            <a:ext cx="1186034" cy="461142"/>
          </a:xfrm>
          <a:prstGeom prst="left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BUS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493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 Chips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266" name="Picture 2" descr="http://www.ocztechnology.com/images/products/memory/b/PC3200DC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371600"/>
            <a:ext cx="5710646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16896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RAM Slots on the Motherboard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Not every computer has the same number </a:t>
            </a:r>
            <a:br>
              <a:rPr lang="en-US" dirty="0" smtClean="0"/>
            </a:br>
            <a:r>
              <a:rPr lang="en-US" dirty="0" smtClean="0"/>
              <a:t>of available</a:t>
            </a:r>
            <a:br>
              <a:rPr lang="en-US" dirty="0" smtClean="0"/>
            </a:br>
            <a:r>
              <a:rPr lang="en-US" dirty="0" smtClean="0"/>
              <a:t>RAM slots.</a:t>
            </a:r>
            <a:endParaRPr lang="en-US" dirty="0"/>
          </a:p>
        </p:txBody>
      </p:sp>
      <p:pic>
        <p:nvPicPr>
          <p:cNvPr id="12290" name="Picture 2" descr="http://images.wikia.com/pchardware/images/6/6b/RAM_slot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362200"/>
            <a:ext cx="5629275" cy="374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1934066" y="4114801"/>
            <a:ext cx="2514600" cy="662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27004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7" name="Group 16"/>
          <p:cNvGrpSpPr>
            <a:grpSpLocks/>
          </p:cNvGrpSpPr>
          <p:nvPr/>
        </p:nvGrpSpPr>
        <p:grpSpPr bwMode="auto">
          <a:xfrm>
            <a:off x="2251075" y="2044701"/>
            <a:ext cx="7620000" cy="2797175"/>
            <a:chOff x="278" y="918"/>
            <a:chExt cx="4800" cy="1762"/>
          </a:xfrm>
        </p:grpSpPr>
        <p:pic>
          <p:nvPicPr>
            <p:cNvPr id="26628" name="Picture 11" descr="adata450_chi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" y="918"/>
              <a:ext cx="2442" cy="1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28" name="Rectangle 12"/>
            <p:cNvSpPr>
              <a:spLocks noChangeArrowheads="1"/>
            </p:cNvSpPr>
            <p:nvPr/>
          </p:nvSpPr>
          <p:spPr bwMode="auto">
            <a:xfrm>
              <a:off x="740" y="2200"/>
              <a:ext cx="1518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4400" b="1">
                  <a:solidFill>
                    <a:srgbClr val="A50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RAM</a:t>
              </a:r>
            </a:p>
          </p:txBody>
        </p:sp>
        <p:sp>
          <p:nvSpPr>
            <p:cNvPr id="60429" name="Rectangle 13"/>
            <p:cNvSpPr>
              <a:spLocks noChangeArrowheads="1"/>
            </p:cNvSpPr>
            <p:nvPr/>
          </p:nvSpPr>
          <p:spPr bwMode="auto">
            <a:xfrm>
              <a:off x="3453" y="2200"/>
              <a:ext cx="1518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4400" b="1">
                  <a:solidFill>
                    <a:srgbClr val="A5002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charset="0"/>
                </a:rPr>
                <a:t>ROM</a:t>
              </a:r>
            </a:p>
          </p:txBody>
        </p:sp>
        <p:pic>
          <p:nvPicPr>
            <p:cNvPr id="26631" name="Picture 15" descr="ROM Bioschi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6" y="969"/>
              <a:ext cx="1732" cy="1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1491548488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CMOS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7660"/>
            <a:ext cx="10515600" cy="4351338"/>
          </a:xfrm>
        </p:spPr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CMOS</a:t>
            </a:r>
            <a:r>
              <a:rPr lang="en-US" dirty="0"/>
              <a:t> is short for complementary metal-oxide semiconductor. 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smtClean="0"/>
              <a:t>CMOS</a:t>
            </a:r>
            <a:r>
              <a:rPr lang="en-US" dirty="0"/>
              <a:t> is an on-board, battery powered semiconductor chip inside </a:t>
            </a:r>
            <a:r>
              <a:rPr lang="en-US" b="1" dirty="0" smtClean="0"/>
              <a:t>computers.</a:t>
            </a:r>
          </a:p>
          <a:p>
            <a:endParaRPr lang="en-US" b="1" dirty="0"/>
          </a:p>
          <a:p>
            <a:r>
              <a:rPr lang="en-US" b="1" dirty="0" smtClean="0"/>
              <a:t>CMOS </a:t>
            </a:r>
            <a:r>
              <a:rPr lang="en-US" dirty="0" smtClean="0"/>
              <a:t>generally </a:t>
            </a:r>
            <a:r>
              <a:rPr lang="en-US" dirty="0"/>
              <a:t>stores </a:t>
            </a:r>
            <a:r>
              <a:rPr lang="en-US" dirty="0" smtClean="0"/>
              <a:t>date/time or BIOS passwords information</a:t>
            </a:r>
            <a:r>
              <a:rPr lang="en-US" dirty="0"/>
              <a:t>.</a:t>
            </a:r>
          </a:p>
        </p:txBody>
      </p:sp>
      <p:pic>
        <p:nvPicPr>
          <p:cNvPr id="2050" name="Picture 2" descr="How to identify CMOS Battery Fail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29732" y="212656"/>
            <a:ext cx="2266950" cy="201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11370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ile:Laptop-hard-drive-exposed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101419"/>
            <a:ext cx="4649216" cy="35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Internal Storage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Hard Disk Drive is the internal storage device used in modern computers. It connects to the motherboard by a ribbon or data cable.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7517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serting an expansion card into an expansion sl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3801" y="2561735"/>
            <a:ext cx="5937331" cy="406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Motherboard Extra’s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 the motherboard, you will find several </a:t>
            </a:r>
            <a:r>
              <a:rPr lang="en-US" b="1" dirty="0" smtClean="0"/>
              <a:t>expansion cards</a:t>
            </a:r>
            <a:r>
              <a:rPr lang="en-US" dirty="0" smtClean="0"/>
              <a:t>. Each of these cards has a special purpose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9827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873"/>
            <a:ext cx="10515600" cy="1325563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Video Cards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video card is an type of card which generates a feed of images to a monitor or display.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Cheaper computer systems may have integrated video capabilities. These built in video capabilities are less powerful than stand alone video cards.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13455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Video Cards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500" dirty="0"/>
              <a:t>Notice: The Blue and White video ports are built into the motherboard</a:t>
            </a:r>
          </a:p>
        </p:txBody>
      </p:sp>
      <p:pic>
        <p:nvPicPr>
          <p:cNvPr id="4098" name="Picture 2" descr="http://www.bypassbrowser.com/wp-content/uploads/2012/06/integrated-graphic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43140" y="2819400"/>
            <a:ext cx="5105400" cy="341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685840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stackingbooks.files.wordpress.com/2011/03/103624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93563"/>
            <a:ext cx="38481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Standalone Video Cards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122" name="Picture 2" descr="http://3dvision-blog.com/wp-content/uploads/2012/08/gigabyte-gv-n66toc-2gd-video-card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371600"/>
            <a:ext cx="4418029" cy="301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52885" y="4389509"/>
            <a:ext cx="31456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High End Powerful </a:t>
            </a:r>
            <a:br>
              <a:rPr lang="en-US" sz="3000" dirty="0"/>
            </a:br>
            <a:r>
              <a:rPr lang="en-US" sz="3000" dirty="0"/>
              <a:t>Video Card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43800" y="2280390"/>
            <a:ext cx="2928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Low End Basic </a:t>
            </a:r>
            <a:br>
              <a:rPr lang="en-US" sz="3600" dirty="0"/>
            </a:br>
            <a:r>
              <a:rPr lang="en-US" sz="3600" dirty="0"/>
              <a:t>Video Card</a:t>
            </a:r>
          </a:p>
        </p:txBody>
      </p:sp>
    </p:spTree>
    <p:extLst>
      <p:ext uri="{BB962C8B-B14F-4D97-AF65-F5344CB8AC3E}">
        <p14:creationId xmlns:p14="http://schemas.microsoft.com/office/powerpoint/2010/main" xmlns="" val="3569625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Cards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Most modern motherboards contain a wired internet connection point that allows the user to simply plug their computer into a network.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Some computes today </a:t>
            </a:r>
            <a:br>
              <a:rPr lang="en-US" dirty="0" smtClean="0"/>
            </a:br>
            <a:r>
              <a:rPr lang="en-US" dirty="0" smtClean="0"/>
              <a:t>still use a expansion </a:t>
            </a:r>
            <a:br>
              <a:rPr lang="en-US" dirty="0" smtClean="0"/>
            </a:br>
            <a:r>
              <a:rPr lang="en-US" dirty="0" smtClean="0"/>
              <a:t>card to connected </a:t>
            </a:r>
            <a:br>
              <a:rPr lang="en-US" dirty="0" smtClean="0"/>
            </a:br>
            <a:r>
              <a:rPr lang="en-US" dirty="0" smtClean="0"/>
              <a:t>either directly or </a:t>
            </a:r>
            <a:br>
              <a:rPr lang="en-US" dirty="0" smtClean="0"/>
            </a:br>
            <a:r>
              <a:rPr lang="en-US" dirty="0" smtClean="0"/>
              <a:t>wirelessly to a </a:t>
            </a:r>
            <a:br>
              <a:rPr lang="en-US" dirty="0" smtClean="0"/>
            </a:br>
            <a:r>
              <a:rPr lang="en-US" dirty="0" smtClean="0"/>
              <a:t>network</a:t>
            </a:r>
            <a:endParaRPr lang="en-US" dirty="0"/>
          </a:p>
        </p:txBody>
      </p:sp>
      <p:pic>
        <p:nvPicPr>
          <p:cNvPr id="5" name="Picture 6" descr="http://1.bp.blogspot.com/-qQOQT5Rklb8/TcfuBVs_4fI/AAAAAAAAAFM/itcAyiq1pdo/s1600/LAN-NIC-Card-DTX-530-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1607" y="2874239"/>
            <a:ext cx="5033440" cy="303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img.tomshardware.com/us/2005/11/23/pc_interfaces_101/rj_45_cables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78660" y="4729791"/>
            <a:ext cx="2392775" cy="172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7268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Motherboard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 motherboard sometimes called the “</a:t>
            </a:r>
            <a:r>
              <a:rPr lang="en-US" dirty="0" err="1" smtClean="0"/>
              <a:t>Mobo</a:t>
            </a:r>
            <a:r>
              <a:rPr lang="en-US" dirty="0" smtClean="0"/>
              <a:t>” is the main circuit board found in computers and other advanced electronic devices.</a:t>
            </a:r>
          </a:p>
          <a:p>
            <a:endParaRPr lang="en-US" dirty="0"/>
          </a:p>
          <a:p>
            <a:r>
              <a:rPr lang="en-US" dirty="0" smtClean="0"/>
              <a:t>ATX </a:t>
            </a:r>
            <a:r>
              <a:rPr lang="en-US" dirty="0"/>
              <a:t>(</a:t>
            </a:r>
            <a:r>
              <a:rPr lang="en-US" b="1" dirty="0"/>
              <a:t>Advanced Technology </a:t>
            </a:r>
            <a:r>
              <a:rPr lang="en-US" b="1" dirty="0" err="1"/>
              <a:t>eXtended</a:t>
            </a:r>
            <a:r>
              <a:rPr lang="en-US" dirty="0"/>
              <a:t>) is a motherboard and power supply configuration specification developed by Intel in 1995 to improve on previous de facto </a:t>
            </a:r>
            <a:r>
              <a:rPr lang="en-US" dirty="0" smtClean="0"/>
              <a:t>standards </a:t>
            </a:r>
            <a:r>
              <a:rPr lang="en-US" dirty="0"/>
              <a:t>like the AT design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798048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http://store.generalsales.com/images/NT-WDA1320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1"/>
            <a:ext cx="4648200" cy="312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1.bp.blogspot.com/-qQOQT5Rklb8/TcfuBVs_4fI/AAAAAAAAAFM/itcAyiq1pdo/s1600/LAN-NIC-Card-DTX-530-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86080" y="3334122"/>
            <a:ext cx="5033440" cy="3030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1" y="762001"/>
            <a:ext cx="36684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Wireless Wifi Network Card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0" y="5029200"/>
            <a:ext cx="391382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Wired Network Card</a:t>
            </a:r>
          </a:p>
        </p:txBody>
      </p:sp>
    </p:spTree>
    <p:extLst>
      <p:ext uri="{BB962C8B-B14F-4D97-AF65-F5344CB8AC3E}">
        <p14:creationId xmlns:p14="http://schemas.microsoft.com/office/powerpoint/2010/main" xmlns="" val="2702095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29837" y="762000"/>
            <a:ext cx="419659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Connection Ribbon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1" y="5029200"/>
            <a:ext cx="338586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dirty="0"/>
              <a:t>Connection Cable</a:t>
            </a:r>
          </a:p>
        </p:txBody>
      </p:sp>
      <p:pic>
        <p:nvPicPr>
          <p:cNvPr id="10242" name="Picture 2" descr="http://amigakit.leamancomputing.com/catalog/images/cable-ide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78424"/>
            <a:ext cx="3891436" cy="259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www.buildeasypc.com/pics/sata_cable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3601" y="3733800"/>
            <a:ext cx="380300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049686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245986" y="638176"/>
            <a:ext cx="6992938" cy="5048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GB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Chipset</a:t>
            </a:r>
            <a:endParaRPr lang="en-US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245986" y="1143001"/>
            <a:ext cx="9557521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IE" altLang="en-US" sz="2400" dirty="0" smtClean="0"/>
              <a:t>controls </a:t>
            </a:r>
            <a:r>
              <a:rPr lang="en-IE" altLang="en-US" sz="2400" dirty="0"/>
              <a:t>data flow around the computer. </a:t>
            </a:r>
            <a:endParaRPr lang="en-IE" altLang="en-US" sz="2400" dirty="0" smtClean="0"/>
          </a:p>
          <a:p>
            <a:pPr eaLnBrk="1" hangingPunct="1"/>
            <a:endParaRPr lang="en-IE" altLang="en-US" sz="2400" dirty="0" smtClean="0"/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IE" altLang="en-US" sz="2400" dirty="0" smtClean="0"/>
              <a:t> </a:t>
            </a:r>
            <a:r>
              <a:rPr lang="en-IE" altLang="en-US" sz="2400" dirty="0"/>
              <a:t>It consists of two chips:</a:t>
            </a:r>
          </a:p>
          <a:p>
            <a:pPr eaLnBrk="1" hangingPunct="1"/>
            <a:endParaRPr lang="en-IE" altLang="en-US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IE" altLang="en-US" sz="2400" b="1" dirty="0"/>
              <a:t>Northbridge</a:t>
            </a:r>
            <a:r>
              <a:rPr lang="en-IE" altLang="en-US" sz="2400" dirty="0"/>
              <a:t>  -  data flow between memory and processor  -  data flow between the processor and the graphic's card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IE" altLang="en-US" sz="2400" b="1" dirty="0"/>
              <a:t>Southbridge</a:t>
            </a:r>
            <a:r>
              <a:rPr lang="en-IE" altLang="en-US" sz="2400" dirty="0"/>
              <a:t>  -  controls data flow to the devices - USB, IDE, SATA, LAN and Audio  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964148" y="3658533"/>
            <a:ext cx="3839359" cy="3199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1455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1999" y="559678"/>
            <a:ext cx="7686541" cy="53502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IDE , SATA and PCI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9" y="1642830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Serial Advanced technology Attachment</a:t>
            </a:r>
          </a:p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and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are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types of interfaces to connect storage devices (like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hard drives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 to a computer's system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bus.</a:t>
            </a: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 (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Integrated Drive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Electronics)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is also called Parallel ATA or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is the newer standard and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SATA drives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are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faster than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PATA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IDE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drives</a:t>
            </a:r>
            <a:r>
              <a:rPr lang="en-US" sz="2400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1977" y="3818499"/>
            <a:ext cx="4048336" cy="282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377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Peripheral Component Interconnect (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PCI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common connection interface for attaching computer peripherals to a PC's motherboard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connect sound cards and network cards.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PCI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was also used to connect video cards to the motherboard, but graphics demand from gaming made it inadequate for that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Latest version-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PCIe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-express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247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443507" y="365125"/>
            <a:ext cx="8820955" cy="6180435"/>
          </a:xfrm>
        </p:spPr>
      </p:pic>
    </p:spTree>
    <p:extLst>
      <p:ext uri="{BB962C8B-B14F-4D97-AF65-F5344CB8AC3E}">
        <p14:creationId xmlns:p14="http://schemas.microsoft.com/office/powerpoint/2010/main" xmlns="" val="19219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ATX Motherboard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File:A790GXH-128M-Motherboard.jpg">
            <a:hlinkClick r:id="rId3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52938" y="1317134"/>
            <a:ext cx="9594574" cy="554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440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Variations of  Motherboards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upload.wikimedia.org/wikipedia/commons/1/11/VIA_Mini-ITX_Form_Factor_Comparison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057401"/>
            <a:ext cx="8619180" cy="3419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8404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76464" y="490539"/>
            <a:ext cx="7839075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18967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Supply Units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724400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power supply unit</a:t>
            </a:r>
            <a:r>
              <a:rPr lang="en-US" dirty="0" smtClean="0"/>
              <a:t> (</a:t>
            </a:r>
            <a:r>
              <a:rPr lang="en-US" b="1" dirty="0" smtClean="0"/>
              <a:t>PSU</a:t>
            </a:r>
            <a:r>
              <a:rPr lang="en-US" dirty="0" smtClean="0"/>
              <a:t>) converts AC power to low-voltage DC power for the internal components of a computer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PSU’s are usually mounted in the back of the computer case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computer’s PSU powers every device located inside the case using a series of cables and plugs</a:t>
            </a:r>
          </a:p>
        </p:txBody>
      </p:sp>
    </p:spTree>
    <p:extLst>
      <p:ext uri="{BB962C8B-B14F-4D97-AF65-F5344CB8AC3E}">
        <p14:creationId xmlns:p14="http://schemas.microsoft.com/office/powerpoint/2010/main" xmlns="" val="295311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28584" y="1643064"/>
            <a:ext cx="9354819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IE" altLang="en-US" sz="2400" dirty="0"/>
              <a:t>A computer power supply has a number of functions:</a:t>
            </a:r>
          </a:p>
          <a:p>
            <a:pPr eaLnBrk="1" hangingPunct="1"/>
            <a:endParaRPr lang="en-IE" altLang="en-US" sz="1600" dirty="0"/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IE" altLang="en-US" sz="2400" dirty="0"/>
              <a:t>Converts </a:t>
            </a:r>
            <a:r>
              <a:rPr lang="en-IE" altLang="en-US" sz="2400" b="1" dirty="0"/>
              <a:t>Alternating current </a:t>
            </a:r>
            <a:r>
              <a:rPr lang="en-IE" altLang="en-US" sz="2400" dirty="0"/>
              <a:t>(AC) </a:t>
            </a:r>
            <a:r>
              <a:rPr lang="en-IE" altLang="en-US" sz="2400" b="1" dirty="0"/>
              <a:t>Direct current </a:t>
            </a:r>
            <a:r>
              <a:rPr lang="en-IE" altLang="en-US" sz="2400" dirty="0"/>
              <a:t>(DC) 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IE" altLang="en-US" sz="2400" dirty="0"/>
              <a:t>Transforms mains voltage (240 Volts) to the voltages required by the computer. The main voltages are: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endParaRPr lang="en-IE" altLang="en-US" sz="1200" dirty="0"/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IE" altLang="en-US" sz="2000" b="1" dirty="0"/>
              <a:t>12 volts </a:t>
            </a:r>
            <a:r>
              <a:rPr lang="en-IE" altLang="en-US" sz="2000" dirty="0"/>
              <a:t>for the disk drives as they have motors</a:t>
            </a:r>
          </a:p>
          <a:p>
            <a:pPr lvl="3" eaLnBrk="1" hangingPunct="1">
              <a:buFont typeface="Arial" panose="020B0604020202020204" pitchFamily="34" charset="0"/>
              <a:buChar char="•"/>
            </a:pPr>
            <a:r>
              <a:rPr lang="en-IE" altLang="en-US" sz="2000" b="1" dirty="0"/>
              <a:t>3.3 </a:t>
            </a:r>
            <a:r>
              <a:rPr lang="en-IE" altLang="en-US" sz="2000" dirty="0"/>
              <a:t>and </a:t>
            </a:r>
            <a:r>
              <a:rPr lang="en-IE" altLang="en-US" sz="2000" b="1" dirty="0"/>
              <a:t>5 volts </a:t>
            </a:r>
            <a:r>
              <a:rPr lang="en-IE" altLang="en-US" sz="2000" dirty="0"/>
              <a:t>for the circuit boards in the computer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329811" y="1002279"/>
            <a:ext cx="31432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IE" altLang="en-US" sz="2400" b="1" dirty="0"/>
              <a:t>Power Supply</a:t>
            </a:r>
            <a:endParaRPr lang="en-IE" altLang="en-US" sz="2400" dirty="0"/>
          </a:p>
        </p:txBody>
      </p:sp>
      <p:pic>
        <p:nvPicPr>
          <p:cNvPr id="39953" name="Picture 17" descr="PC_Power_Supp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555" b="20277"/>
          <a:stretch>
            <a:fillRect/>
          </a:stretch>
        </p:blipFill>
        <p:spPr bwMode="auto">
          <a:xfrm>
            <a:off x="4738689" y="5000626"/>
            <a:ext cx="3140075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913720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9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Supply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36340" y="1894276"/>
            <a:ext cx="8988589" cy="4770703"/>
          </a:xfrm>
        </p:spPr>
      </p:pic>
    </p:spTree>
    <p:extLst>
      <p:ext uri="{BB962C8B-B14F-4D97-AF65-F5344CB8AC3E}">
        <p14:creationId xmlns:p14="http://schemas.microsoft.com/office/powerpoint/2010/main" xmlns="" val="1375749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743</Words>
  <Application>Microsoft Office PowerPoint</Application>
  <PresentationFormat>Custom</PresentationFormat>
  <Paragraphs>158</Paragraphs>
  <Slides>35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Parts of Computer Hardware Lab 1</vt:lpstr>
      <vt:lpstr>Parts of Computer Hardware</vt:lpstr>
      <vt:lpstr>Motherboard</vt:lpstr>
      <vt:lpstr>Basic ATX Motherboard</vt:lpstr>
      <vt:lpstr>Variations of  Motherboards</vt:lpstr>
      <vt:lpstr>Slide 6</vt:lpstr>
      <vt:lpstr>Power Supply Units</vt:lpstr>
      <vt:lpstr>Slide 8</vt:lpstr>
      <vt:lpstr>Power Supply</vt:lpstr>
      <vt:lpstr>Power Supply Connectors</vt:lpstr>
      <vt:lpstr>PSU Cables</vt:lpstr>
      <vt:lpstr>Common Power Supply Connectors</vt:lpstr>
      <vt:lpstr>Common Power Supply Connectors</vt:lpstr>
      <vt:lpstr>Computer Cooling</vt:lpstr>
      <vt:lpstr>Liquid Cooling Options</vt:lpstr>
      <vt:lpstr>Central Processing Unit</vt:lpstr>
      <vt:lpstr>Processor</vt:lpstr>
      <vt:lpstr>Volatile Memory</vt:lpstr>
      <vt:lpstr>Non Volatile Memory</vt:lpstr>
      <vt:lpstr>RAM Chips</vt:lpstr>
      <vt:lpstr>RAM Slots on the Motherboard</vt:lpstr>
      <vt:lpstr>Slide 22</vt:lpstr>
      <vt:lpstr>CMOS</vt:lpstr>
      <vt:lpstr>Internal Storage</vt:lpstr>
      <vt:lpstr>Motherboard Extra’s</vt:lpstr>
      <vt:lpstr>Video Cards</vt:lpstr>
      <vt:lpstr>Integrated Video Cards</vt:lpstr>
      <vt:lpstr>Standalone Video Cards</vt:lpstr>
      <vt:lpstr>Network Cards</vt:lpstr>
      <vt:lpstr>Slide 30</vt:lpstr>
      <vt:lpstr>Slide 31</vt:lpstr>
      <vt:lpstr>Chipset</vt:lpstr>
      <vt:lpstr>IDE , SATA and PCI</vt:lpstr>
      <vt:lpstr>PCI</vt:lpstr>
      <vt:lpstr>Slide 35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Parts of Computer Hardware</dc:title>
  <dc:creator>Faryal Shamsi</dc:creator>
  <cp:lastModifiedBy>Hp User</cp:lastModifiedBy>
  <cp:revision>40</cp:revision>
  <dcterms:created xsi:type="dcterms:W3CDTF">2022-09-12T14:53:25Z</dcterms:created>
  <dcterms:modified xsi:type="dcterms:W3CDTF">2023-08-15T14:35:46Z</dcterms:modified>
</cp:coreProperties>
</file>